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86" r:id="rId3"/>
    <p:sldId id="257" r:id="rId4"/>
    <p:sldId id="287" r:id="rId5"/>
    <p:sldId id="259" r:id="rId6"/>
    <p:sldId id="288" r:id="rId7"/>
    <p:sldId id="267" r:id="rId8"/>
    <p:sldId id="290" r:id="rId9"/>
    <p:sldId id="291" r:id="rId10"/>
    <p:sldId id="256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607" autoAdjust="0"/>
    <p:restoredTop sz="94327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6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6135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7257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이전 스토리보드는 모든 화면을 한 레벨에 나열한 형태여서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각 기능 간의 관계, 화면의 상위/하위 구조, 사용자 이동 흐름을 한눈에 파악하기 어려웠습니다.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특히 ‘어떤 기능이 어떤 목적을 위해 존재하는지’가 명확히 드러나지 않아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처음 보는 사람이 이해하기 어려운 구조였습니다.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그래서 스토리보드를 단순 화면 나열 형태에서 벗어나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기능별 그룹화, 사용자 흐름 중심 재배치,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그리고 설명과 목적을 포함하는 구조로 전환했습니다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08283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0093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8.png"  /><Relationship Id="rId14" Type="http://schemas.openxmlformats.org/officeDocument/2006/relationships/image" Target="../media/image10.png"  /><Relationship Id="rId15" Type="http://schemas.openxmlformats.org/officeDocument/2006/relationships/image" Target="../media/image9.png"  /><Relationship Id="rId16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3.png"  /><Relationship Id="rId11" Type="http://schemas.openxmlformats.org/officeDocument/2006/relationships/image" Target="../media/image4.png"  /><Relationship Id="rId12" Type="http://schemas.openxmlformats.org/officeDocument/2006/relationships/image" Target="../media/image5.png"  /><Relationship Id="rId13" Type="http://schemas.openxmlformats.org/officeDocument/2006/relationships/image" Target="../media/image6.png"  /><Relationship Id="rId14" Type="http://schemas.openxmlformats.org/officeDocument/2006/relationships/image" Target="../media/image7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9.png"  /><Relationship Id="rId6" Type="http://schemas.openxmlformats.org/officeDocument/2006/relationships/image" Target="../media/image17.jpe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27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2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2" Type="http://schemas.openxmlformats.org/officeDocument/2006/relationships/image" Target="../media/image24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26.png"  /><Relationship Id="rId9" Type="http://schemas.openxmlformats.org/officeDocument/2006/relationships/image" Target="../media/image3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38.png"  /><Relationship Id="rId11" Type="http://schemas.openxmlformats.org/officeDocument/2006/relationships/image" Target="../media/image39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4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48.png"  /><Relationship Id="rId14" Type="http://schemas.openxmlformats.org/officeDocument/2006/relationships/image" Target="../media/image50.png"  /><Relationship Id="rId15" Type="http://schemas.openxmlformats.org/officeDocument/2006/relationships/image" Target="../media/image49.png"  /><Relationship Id="rId16" Type="http://schemas.openxmlformats.org/officeDocument/2006/relationships/image" Target="../media/image51.png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8950" y="621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1" i="0" u="none" strike="noStrike">
                <a:solidFill>
                  <a:srgbClr val="494a4e"/>
                </a:solidFill>
                <a:latin typeface="맑은 고딕"/>
              </a:rPr>
              <a:t>Multi_FC | </a:t>
            </a:r>
            <a:r>
              <a:rPr lang="ko-KR" altLang="en-US" sz="3400" b="1" i="0" u="none" strike="noStrike">
                <a:solidFill>
                  <a:srgbClr val="494a4e"/>
                </a:solidFill>
                <a:latin typeface="맑은 고딕"/>
              </a:rPr>
              <a:t>권성민 문진우 박태란 윤승근 최준호 홍예린</a:t>
            </a:r>
            <a:endParaRPr lang="ko-KR" altLang="en-US" sz="3400" b="1" i="0" u="none" strike="noStrike">
              <a:solidFill>
                <a:srgbClr val="494a4e"/>
              </a:solidFill>
              <a:latin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799" y="4229100"/>
            <a:ext cx="123444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9000" b="1" i="0" u="none" strike="noStrike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9000" b="1" i="0" u="none" strike="noStrike">
                <a:solidFill>
                  <a:srgbClr val="000000"/>
                </a:solidFill>
                <a:latin typeface="맑은 고딕"/>
              </a:rPr>
              <a:t>조 중간 발표</a:t>
            </a:r>
            <a:endParaRPr lang="ko-KR" altLang="en-US" sz="2000" b="1" i="0" u="none" strike="noStrike">
              <a:solidFill>
                <a:srgbClr val="000000"/>
              </a:solidFill>
              <a:latin typeface="맑은 고딕"/>
            </a:endParaRPr>
          </a:p>
          <a:p>
            <a:pPr lvl="0" algn="ctr">
              <a:lnSpc>
                <a:spcPct val="99600"/>
              </a:lnSpc>
              <a:defRPr/>
            </a:pPr>
            <a:r>
              <a:rPr lang="en-US" altLang="ko-KR" sz="2000" b="1" i="0" u="none" strike="noStrike">
                <a:solidFill>
                  <a:srgbClr val="000000"/>
                </a:solidFill>
                <a:latin typeface="맑은 고딕"/>
              </a:rPr>
              <a:t>2025-11-14</a:t>
            </a:r>
            <a:endParaRPr lang="en-US" altLang="ko-KR" sz="2000" b="1" i="0" u="none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34209" y="2277109"/>
            <a:ext cx="1266191" cy="12661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15084" y="5620384"/>
            <a:ext cx="1123316" cy="1123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53600" y="7353300"/>
            <a:ext cx="1075691" cy="1075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07559" y="8455659"/>
            <a:ext cx="1107441" cy="11074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126209" y="8267700"/>
            <a:ext cx="1266191" cy="12661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324600" y="2620009"/>
            <a:ext cx="1075691" cy="10756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896600" y="1714500"/>
            <a:ext cx="1123316" cy="11233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732759" y="3426459"/>
            <a:ext cx="1107441" cy="11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2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"/>
          <p:cNvGrpSpPr/>
          <p:nvPr/>
        </p:nvGrpSpPr>
        <p:grpSpPr>
          <a:xfrm rot="0">
            <a:off x="463549" y="431800"/>
            <a:ext cx="17360900" cy="9423400"/>
            <a:chOff x="457200" y="431800"/>
            <a:chExt cx="17360900" cy="9423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7200" y="431800"/>
              <a:ext cx="17360900" cy="9423400"/>
            </a:xfrm>
            <a:prstGeom prst="rect">
              <a:avLst/>
            </a:prstGeom>
            <a:effectLst>
              <a:outerShdw blurRad="1106733" dist="362644" dir="4020000">
                <a:srgbClr val="000000">
                  <a:alpha val="50000"/>
                </a:srgbClr>
              </a:outerShdw>
            </a:effectLst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7200" y="431800"/>
              <a:ext cx="17360900" cy="9017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99100" y="660400"/>
              <a:ext cx="7289800" cy="4445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389496" y="4191000"/>
          <a:ext cx="9526904" cy="2705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30704"/>
                <a:gridCol w="7696200"/>
              </a:tblGrid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 b="0">
                          <a:solidFill>
                            <a:schemeClr val="tx1"/>
                          </a:solidFill>
                        </a:rPr>
                        <a:t>중간 발표 이후 달라진 점</a:t>
                      </a:r>
                      <a:endParaRPr lang="ko-KR" altLang="en-US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 b="0">
                          <a:solidFill>
                            <a:schemeClr val="tx1"/>
                          </a:solidFill>
                        </a:rPr>
                        <a:t>진행 상황</a:t>
                      </a:r>
                      <a:endParaRPr lang="ko-KR" altLang="en-US" sz="3200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9017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en-US" altLang="ko-KR" sz="3200"/>
                        <a:t>3</a:t>
                      </a:r>
                      <a:endParaRPr lang="en-US" altLang="ko-KR" sz="3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r>
                        <a:rPr lang="ko-KR" altLang="en-US" sz="3200">
                          <a:solidFill>
                            <a:schemeClr val="tx1"/>
                          </a:solidFill>
                        </a:rPr>
                        <a:t>시연</a:t>
                      </a:r>
                      <a:endParaRPr lang="ko-KR" altLang="en-US" sz="32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"/>
          <p:cNvGrpSpPr>
            <a:grpSpLocks noSelect="1"/>
          </p:cNvGrpSpPr>
          <p:nvPr/>
        </p:nvGrpSpPr>
        <p:grpSpPr>
          <a:xfrm rot="0">
            <a:off x="457200" y="431800"/>
            <a:ext cx="17373600" cy="9436100"/>
            <a:chOff x="457200" y="431800"/>
            <a:chExt cx="17373600" cy="9436100"/>
          </a:xfrm>
        </p:grpSpPr>
        <p:grpSp>
          <p:nvGrpSpPr>
            <p:cNvPr id="25" name=""/>
            <p:cNvGrpSpPr/>
            <p:nvPr/>
          </p:nvGrpSpPr>
          <p:grpSpPr>
            <a:xfrm rot="0">
              <a:off x="457201" y="431800"/>
              <a:ext cx="17373600" cy="9423400"/>
              <a:chOff x="450852" y="431800"/>
              <a:chExt cx="17373600" cy="9423400"/>
            </a:xfrm>
            <a:blipFill rotWithShape="1">
              <a:blip r:embed="rId3">
                <a:alphaModFix amt="0"/>
              </a:blip>
              <a:stretch>
                <a:fillRect/>
              </a:stretch>
            </a:blipFill>
          </p:grpSpPr>
          <p:pic>
            <p:nvPicPr>
              <p:cNvPr id="2" name="Picture 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783A4284-B454-46f5-B8C8-42B5039CE256">
                    <hp:hncPhoto xmlns:hp="http://schemas.haansoft.com/office/presentation/8.0">
                      <hd:imgLayer xmlns:hd="http://schemas.haansoft.com/office/drawingml/8.0" r:embed="rId4">
                        <hd:imgEffect xmlns:hd="http://schemas.haansoft.com/office/drawingml/8.0">
                          <hd:artEffectSharpenSoften/>
                        </hd:imgEffect>
                      </hd:imgLayer>
                    </hp:hncPhoto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0852" y="723900"/>
                <a:ext cx="17373600" cy="9131300"/>
              </a:xfrm>
              <a:prstGeom prst="rect">
                <a:avLst/>
              </a:prstGeom>
              <a:blipFill rotWithShape="1">
                <a:blip r:embed="rId6">
                  <a:alphaModFix amt="0"/>
                </a:blip>
                <a:stretch>
                  <a:fillRect/>
                </a:stretch>
              </a:blipFill>
              <a:effectLst>
                <a:outerShdw blurRad="1106733" dist="362644" dir="402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783A4284-B454-46f5-B8C8-42B5039CE256">
                    <hp:hncPhoto xmlns:hp="http://schemas.haansoft.com/office/presentation/8.0">
                      <hd:imgLayer xmlns:hd="http://schemas.haansoft.com/office/drawingml/8.0" r:embed="rId7">
                        <hd:imgEffect xmlns:hd="http://schemas.haansoft.com/office/drawingml/8.0">
                          <hd:artEffectSharpenSoften/>
                        </hd:imgEffect>
                      </hd:imgLayer>
                    </hp:hncPhoto>
                  </a:ext>
                </a:extLst>
              </a:blip>
              <a:stretch>
                <a:fillRect/>
              </a:stretch>
            </p:blipFill>
            <p:spPr>
              <a:xfrm>
                <a:off x="457200" y="431800"/>
                <a:ext cx="17360900" cy="901700"/>
              </a:xfrm>
              <a:prstGeom prst="rect">
                <a:avLst/>
              </a:prstGeom>
              <a:grpFill/>
            </p:spPr>
          </p:pic>
          <p:pic>
            <p:nvPicPr>
              <p:cNvPr id="4" name="Picture 4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783A4284-B454-46f5-B8C8-42B5039CE256">
                    <hp:hncPhoto xmlns:hp="http://schemas.haansoft.com/office/presentation/8.0">
                      <hd:imgLayer xmlns:hd="http://schemas.haansoft.com/office/drawingml/8.0" r:embed="rId9">
                        <hd:imgEffect xmlns:hd="http://schemas.haansoft.com/office/drawingml/8.0">
                          <hd:artEffectSharpenSoften/>
                        </hd:imgEffect>
                      </hd:imgLayer>
                    </hp:hncPhoto>
                  </a:ext>
                </a:extLst>
              </a:blip>
              <a:stretch>
                <a:fillRect/>
              </a:stretch>
            </p:blipFill>
            <p:spPr>
              <a:xfrm>
                <a:off x="5499100" y="660400"/>
                <a:ext cx="7289800" cy="4445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Picture 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39800" y="774700"/>
              <a:ext cx="228600" cy="2286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08100" y="774700"/>
              <a:ext cx="228600" cy="2286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63700" y="774700"/>
              <a:ext cx="228600" cy="2286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7106900" y="736600"/>
              <a:ext cx="228600" cy="27940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6845300" y="698500"/>
              <a:ext cx="4597400" cy="3556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ffffff"/>
                  </a:solidFill>
                  <a:latin typeface="Pretendard Light"/>
                </a:rPr>
                <a:t>presentation_index</a:t>
              </a:r>
              <a:endParaRPr lang="en-US" sz="2000" b="0" i="0" u="none" strike="noStrike">
                <a:solidFill>
                  <a:srgbClr val="ffffff"/>
                </a:solidFill>
                <a:latin typeface="Pretendard Light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7200" y="1333500"/>
              <a:ext cx="17373600" cy="8534400"/>
            </a:xfrm>
            <a:prstGeom prst="rect">
              <a:avLst/>
            </a:prstGeom>
            <a:solidFill>
              <a:schemeClr val="lt1">
                <a:alpha val="58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3047999" y="1943100"/>
          <a:ext cx="12117705" cy="75194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025325"/>
                <a:gridCol w="6092380"/>
              </a:tblGrid>
              <a:tr h="753534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3500">
                          <a:solidFill>
                            <a:schemeClr val="tx1"/>
                          </a:solidFill>
                          <a:latin typeface="맑은 고딕"/>
                        </a:rPr>
                        <a:t>Frontend</a:t>
                      </a:r>
                      <a:endParaRPr lang="en-US" altLang="ko-KR" sz="35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chemeClr val="lt1">
                        <a:alpha val="63000"/>
                      </a:schemeClr>
                    </a:solidFill>
                  </a:tcPr>
                </a:tc>
              </a:tr>
              <a:tr h="2026739"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권성민</a:t>
                      </a:r>
                      <a:endParaRPr lang="ko-KR" altLang="en-US" sz="2100" b="1" spc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와이어프레임</a:t>
                      </a: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작성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화면 </a:t>
                      </a:r>
                      <a:r>
                        <a:rPr sz="1600" b="0" spc="0" baseline="0">
                          <a:latin typeface="맑은 고딕"/>
                        </a:rPr>
                        <a:t>구현</a:t>
                      </a:r>
                      <a:endParaRPr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윤승근</a:t>
                      </a:r>
                      <a:endParaRPr lang="ko-KR" altLang="en-US" sz="2100" spc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spc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600" spc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와이어프레임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작성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스토리보드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작성</a:t>
                      </a:r>
                      <a:r>
                        <a:rPr lang="ko" sz="1600" b="0" spc="0" baseline="0">
                          <a:latin typeface="맑은 고딕"/>
                        </a:rPr>
                        <a:t> 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화면 </a:t>
                      </a:r>
                      <a:r>
                        <a:rPr sz="1600" b="0" spc="0" baseline="0">
                          <a:latin typeface="맑은 고딕"/>
                        </a:rPr>
                        <a:t>구현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Front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팀장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</a:tr>
              <a:tr h="744117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3500" b="1" spc="0">
                          <a:solidFill>
                            <a:schemeClr val="tx1"/>
                          </a:solidFill>
                          <a:latin typeface="맑은 고딕"/>
                        </a:rPr>
                        <a:t>Backend</a:t>
                      </a:r>
                      <a:endParaRPr lang="en-US" altLang="ko-KR" sz="3500" b="1" spc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chemeClr val="lt1">
                        <a:alpha val="63000"/>
                      </a:schemeClr>
                    </a:solidFill>
                  </a:tcPr>
                </a:tc>
              </a:tr>
              <a:tr h="1926491"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문진우</a:t>
                      </a:r>
                      <a:endParaRPr sz="21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데이터베이스 담당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로그인 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기능 구현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박태란</a:t>
                      </a:r>
                      <a:endParaRPr sz="21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마이페이지</a:t>
                      </a:r>
                      <a:r>
                        <a:rPr lang="ko" sz="1600" b="0" spc="0" baseline="0">
                          <a:latin typeface="맑은 고딕"/>
                        </a:rPr>
                        <a:t>, </a:t>
                      </a:r>
                      <a:r>
                        <a:rPr sz="1600" b="0" spc="0" baseline="0">
                          <a:latin typeface="맑은 고딕"/>
                        </a:rPr>
                        <a:t>일정 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기능 구현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서류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작성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Multi_FC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팀장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</a:tr>
              <a:tr h="1926491"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최준호</a:t>
                      </a:r>
                      <a:endParaRPr lang="ko-KR" altLang="en-US" sz="1600" b="1" spc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lang="ko" sz="1600" b="0" spc="0" baseline="0">
                          <a:latin typeface="맑은 고딕"/>
                        </a:rPr>
                        <a:t>Git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관리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채팅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기능 구현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Backend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팀장</a:t>
                      </a:r>
                      <a:endParaRPr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  <a:tc>
                  <a:txBody>
                    <a:bodyPr vert="horz" wrap="square" lIns="324040" tIns="180022" rIns="91440" bIns="45720" anchor="t" anchorCtr="0">
                      <a:spAutoFit/>
                    </a:bodyPr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1" spc="0">
                          <a:solidFill>
                            <a:schemeClr val="tx1"/>
                          </a:solidFill>
                          <a:latin typeface="맑은 고딕"/>
                        </a:rPr>
                        <a:t>홍예린</a:t>
                      </a:r>
                      <a:endParaRPr lang="ko-KR" altLang="en-US" sz="2100" b="1" spc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1" spc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600" b="1" spc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구장</a:t>
                      </a:r>
                      <a:r>
                        <a:rPr lang="ko" sz="1600" b="0" spc="0" baseline="0">
                          <a:latin typeface="맑은 고딕"/>
                        </a:rPr>
                        <a:t>, </a:t>
                      </a:r>
                      <a:r>
                        <a:rPr sz="1600" b="0" spc="0" baseline="0">
                          <a:latin typeface="맑은 고딕"/>
                        </a:rPr>
                        <a:t>경기 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기능 구현</a:t>
                      </a:r>
                      <a:endParaRPr sz="1600" b="0" spc="0" baseline="0">
                        <a:latin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spc="0" baseline="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 </a:t>
                      </a:r>
                      <a:r>
                        <a:rPr sz="1600" b="0" spc="0" baseline="0">
                          <a:latin typeface="맑은 고딕"/>
                        </a:rPr>
                        <a:t>커뮤니티 </a:t>
                      </a:r>
                      <a:r>
                        <a:rPr lang="ko-KR" altLang="en-US" sz="1600" b="0" spc="0" baseline="0">
                          <a:latin typeface="맑은 고딕"/>
                        </a:rPr>
                        <a:t>기능 구현</a:t>
                      </a:r>
                      <a:endParaRPr lang="ko-KR" altLang="en-US" sz="1600" b="0" spc="0" baseline="0">
                        <a:latin typeface="맑은 고딕"/>
                      </a:endParaRPr>
                    </a:p>
                  </a:txBody>
                  <a:tcPr marL="324040" marR="91440" marT="1800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63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7493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변경사항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10800" y="2247900"/>
            <a:ext cx="7467600" cy="533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Post table에 last_checked_comment_id, current_comment_id 속성 값을 추가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기존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댓글이 달렸을 때 알림에 표시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변경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마지막 확인한 댓글을 저장 해 해당 댓글 </a:t>
            </a:r>
            <a:endPara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       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id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값 보다 큰 댓글이 있을 때  알림가도록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        변경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455784" y="2171700"/>
            <a:ext cx="504191" cy="504191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0058400" y="6561455"/>
            <a:ext cx="7620000" cy="27520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Chat_Participant</a:t>
            </a: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에 </a:t>
            </a:r>
            <a:r>
              <a:rPr xmlns:mc="http://schemas.openxmlformats.org/markup-compatibility/2006" xmlns:hp="http://schemas.haansoft.com/office/presentation/8.0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last_read_message_id</a:t>
            </a: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속성</a:t>
            </a: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값을 추가 </a:t>
            </a: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기존 </a:t>
            </a:r>
            <a:r>
              <a:rPr xmlns:mc="http://schemas.openxmlformats.org/markup-compatibility/2006" xmlns:hp="http://schemas.haansoft.com/office/presentation/8.0" lang="en-US" altLang="ko-KR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채팅 오면 알림 표시</a:t>
            </a: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변경 </a:t>
            </a:r>
            <a:r>
              <a:rPr xmlns:mc="http://schemas.openxmlformats.org/markup-compatibility/2006" xmlns:hp="http://schemas.haansoft.com/office/presentation/8.0" lang="en-US" altLang="ko-KR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마지막으로 읽은 메세지 </a:t>
            </a:r>
            <a:r>
              <a:rPr xmlns:mc="http://schemas.openxmlformats.org/markup-compatibility/2006" xmlns:hp="http://schemas.haansoft.com/office/presentation/8.0" lang="en-US" altLang="ko-KR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id</a:t>
            </a: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값을 저장 해 해당</a:t>
            </a: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        채팅 이후 메세지만 알림 오는 형태로 구성</a:t>
            </a:r>
            <a:endParaRPr xmlns:mc="http://schemas.openxmlformats.org/markup-compatibility/2006" xmlns:hp="http://schemas.haansoft.com/office/presentation/8.0" lang="ko-KR" altLang="en-US" sz="250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48800" y="6591300"/>
            <a:ext cx="504191" cy="50419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905000" y="1181100"/>
            <a:ext cx="5726955" cy="374710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905000" y="5952382"/>
            <a:ext cx="5801627" cy="2696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7493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변경사항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10800" y="2247900"/>
            <a:ext cx="7467600" cy="62484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폴더 구조 변경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기존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controller, dto, dao, mapper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등의 레이어 구조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변경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기능별 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유저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알림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구장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채팅</a:t>
            </a:r>
            <a:r>
              <a: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lang="en-US" altLang="ko-KR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        폴더구조 생성 후 하위 디렉토리로 레이어 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         구성</a:t>
            </a:r>
            <a:endParaRPr xmlns:mc="http://schemas.openxmlformats.org/markup-compatibility/2006" xmlns:hp="http://schemas.haansoft.com/office/presentation/8.0" lang="ko-KR" altLang="en-US" sz="25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455784" y="2171700"/>
            <a:ext cx="504191" cy="50419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514600" y="752455"/>
            <a:ext cx="4421537" cy="87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1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7493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맑은 고딕"/>
                <a:ea typeface="맑은 고딕"/>
              </a:rPr>
              <a:t>변경사항</a:t>
            </a:r>
            <a:endParaRPr lang="ko-KR" altLang="en-US" sz="30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582400" y="1866900"/>
            <a:ext cx="504191" cy="50419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641636" y="1632555"/>
            <a:ext cx="12750764" cy="79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"/>
          <p:cNvGrpSpPr/>
          <p:nvPr/>
        </p:nvGrpSpPr>
        <p:grpSpPr>
          <a:xfrm rot="0">
            <a:off x="463549" y="431800"/>
            <a:ext cx="17360900" cy="9423400"/>
            <a:chOff x="457200" y="431800"/>
            <a:chExt cx="17360900" cy="9423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200" y="431800"/>
              <a:ext cx="17360900" cy="9423400"/>
            </a:xfrm>
            <a:prstGeom prst="rect">
              <a:avLst/>
            </a:prstGeom>
            <a:effectLst>
              <a:outerShdw blurRad="1106733" dist="362644" dir="4020000">
                <a:srgbClr val="000000">
                  <a:alpha val="50000"/>
                </a:srgbClr>
              </a:outerShdw>
            </a:effectLst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57200" y="431800"/>
              <a:ext cx="17360900" cy="9017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499100" y="660400"/>
              <a:ext cx="7289800" cy="4445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진행 현황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124449" y="3345180"/>
            <a:ext cx="8039101" cy="4617720"/>
          </a:xfrm>
          <a:prstGeom prst="rect">
            <a:avLst/>
          </a:prstGeom>
        </p:spPr>
        <p:txBody>
          <a:bodyPr wrap="square" bIns="0" anchor="ctr" anchorCtr="0">
            <a:spAutoFit/>
          </a:bodyPr>
          <a:p>
            <a:pPr lvl="0">
              <a:defRPr/>
            </a:pPr>
            <a:r>
              <a:rPr lang="en-US" altLang="ko-KR" sz="3000"/>
              <a:t>1.</a:t>
            </a:r>
            <a:r>
              <a:rPr lang="ko-KR" altLang="en-US" sz="3000"/>
              <a:t> </a:t>
            </a:r>
            <a:r>
              <a:rPr lang="en-US" altLang="ko-KR" sz="3000"/>
              <a:t> </a:t>
            </a:r>
            <a:r>
              <a:rPr lang="ko-KR" altLang="en-US" sz="3000"/>
              <a:t>프로젝트</a:t>
            </a:r>
            <a:r>
              <a:rPr lang="en-US" altLang="ko-KR" sz="3000"/>
              <a:t> </a:t>
            </a:r>
            <a:r>
              <a:rPr lang="ko-KR" altLang="en-US" sz="3000"/>
              <a:t>폴더 구조 확정</a:t>
            </a:r>
            <a:endParaRPr lang="ko-KR" altLang="en-US" sz="3000"/>
          </a:p>
          <a:p>
            <a:pPr lvl="0">
              <a:defRPr/>
            </a:pPr>
            <a:endParaRPr lang="ko-KR" altLang="en-US" sz="3000"/>
          </a:p>
          <a:p>
            <a:pPr lvl="0">
              <a:defRPr/>
            </a:pPr>
            <a:r>
              <a:rPr lang="en-US" altLang="ko-KR" sz="3000"/>
              <a:t>2. ERD</a:t>
            </a:r>
            <a:r>
              <a:rPr lang="ko-KR" altLang="en-US" sz="3000"/>
              <a:t> 바탕으로 </a:t>
            </a:r>
            <a:r>
              <a:rPr lang="en-US" altLang="ko-KR" sz="3000"/>
              <a:t>DB TABLE</a:t>
            </a:r>
            <a:r>
              <a:rPr lang="ko-KR" altLang="en-US" sz="3000"/>
              <a:t>생성</a:t>
            </a:r>
            <a:endParaRPr lang="ko-KR" altLang="en-US" sz="3000"/>
          </a:p>
          <a:p>
            <a:pPr lvl="0">
              <a:defRPr/>
            </a:pPr>
            <a:endParaRPr lang="ko-KR" altLang="en-US" sz="3000"/>
          </a:p>
          <a:p>
            <a:pPr lvl="0">
              <a:defRPr/>
            </a:pPr>
            <a:r>
              <a:rPr lang="en-US" altLang="ko-KR" sz="3000"/>
              <a:t>3.</a:t>
            </a:r>
            <a:r>
              <a:rPr lang="ko-KR" altLang="en-US" sz="3000"/>
              <a:t> 기능 별 </a:t>
            </a:r>
            <a:r>
              <a:rPr lang="en-US" altLang="ko-KR" sz="3000"/>
              <a:t>Query </a:t>
            </a:r>
            <a:r>
              <a:rPr lang="ko-KR" altLang="en-US" sz="3000"/>
              <a:t>테스트</a:t>
            </a:r>
            <a:endParaRPr lang="ko-KR" altLang="en-US" sz="3000"/>
          </a:p>
          <a:p>
            <a:pPr lvl="0">
              <a:defRPr/>
            </a:pPr>
            <a:endParaRPr lang="ko-KR" altLang="en-US" sz="3000"/>
          </a:p>
          <a:p>
            <a:pPr lvl="0">
              <a:defRPr/>
            </a:pPr>
            <a:r>
              <a:rPr lang="en-US" altLang="ko-KR" sz="3000"/>
              <a:t>4.</a:t>
            </a:r>
            <a:r>
              <a:rPr lang="ko-KR" altLang="en-US" sz="3000"/>
              <a:t> 담당 파트 코드 작성</a:t>
            </a:r>
            <a:endParaRPr lang="ko-KR" altLang="en-US" sz="3000"/>
          </a:p>
          <a:p>
            <a:pPr lvl="0">
              <a:defRPr/>
            </a:pPr>
            <a:endParaRPr lang="ko-KR" altLang="en-US" sz="3000"/>
          </a:p>
          <a:p>
            <a:pPr lvl="0">
              <a:defRPr/>
            </a:pPr>
            <a:r>
              <a:rPr lang="en-US" altLang="ko-KR" sz="3000"/>
              <a:t>5.</a:t>
            </a:r>
            <a:r>
              <a:rPr lang="ko-KR" altLang="en-US" sz="3000"/>
              <a:t> 작성 완료 된 코드 프론트와 연동하여 테스트</a:t>
            </a:r>
            <a:r>
              <a:rPr lang="en-US" altLang="ko-KR" sz="3000"/>
              <a:t> </a:t>
            </a:r>
            <a:endParaRPr lang="en-US" altLang="ko-KR" sz="3000"/>
          </a:p>
          <a:p>
            <a:pPr lvl="0">
              <a:defRPr/>
            </a:pP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233594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"/>
          <p:cNvGrpSpPr/>
          <p:nvPr/>
        </p:nvGrpSpPr>
        <p:grpSpPr>
          <a:xfrm rot="0">
            <a:off x="463549" y="431800"/>
            <a:ext cx="17360900" cy="9423400"/>
            <a:chOff x="457200" y="431800"/>
            <a:chExt cx="17360900" cy="94234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57200" y="431800"/>
              <a:ext cx="17360900" cy="9423400"/>
            </a:xfrm>
            <a:prstGeom prst="rect">
              <a:avLst/>
            </a:prstGeom>
            <a:effectLst>
              <a:outerShdw blurRad="1106733" dist="362644" dir="4020000">
                <a:srgbClr val="000000">
                  <a:alpha val="50000"/>
                </a:srgbClr>
              </a:outerShdw>
            </a:effectLst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457200" y="431800"/>
              <a:ext cx="17360900" cy="9017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499100" y="660400"/>
              <a:ext cx="7289800" cy="444500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3000" b="0" i="0" u="none" strike="noStrike">
                <a:solidFill>
                  <a:srgbClr val="ffffff"/>
                </a:solidFill>
                <a:latin typeface="Pretendard Light"/>
              </a:rPr>
              <a:t>시연</a:t>
            </a:r>
            <a:endParaRPr lang="ko-KR" altLang="en-US" sz="3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84353" y="1939290"/>
            <a:ext cx="15519294" cy="73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6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8950" y="621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400" b="1" i="0" u="none" strike="noStrike">
                <a:solidFill>
                  <a:srgbClr val="494a4e"/>
                </a:solidFill>
                <a:latin typeface="맑은 고딕"/>
              </a:rPr>
              <a:t>Multi_FC | </a:t>
            </a:r>
            <a:r>
              <a:rPr lang="ko-KR" altLang="en-US" sz="3400" b="1" i="0" u="none" strike="noStrike">
                <a:solidFill>
                  <a:srgbClr val="494a4e"/>
                </a:solidFill>
                <a:latin typeface="맑은 고딕"/>
              </a:rPr>
              <a:t>권성민 문진우 박태란 윤승근 최준호 홍예린</a:t>
            </a:r>
            <a:endParaRPr lang="ko-KR" altLang="en-US" sz="3400" b="1" i="0" u="none" strike="noStrike">
              <a:solidFill>
                <a:srgbClr val="494a4e"/>
              </a:solidFill>
              <a:latin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799" y="4229100"/>
            <a:ext cx="12344400" cy="160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9000" b="1" i="0" u="none" strike="noStrike">
                <a:solidFill>
                  <a:srgbClr val="000000"/>
                </a:solidFill>
                <a:latin typeface="맑은 고딕"/>
              </a:rPr>
              <a:t>감사합니다</a:t>
            </a:r>
            <a:endParaRPr lang="ko-KR" altLang="en-US" sz="9000" b="1" i="0" u="none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934209" y="2277109"/>
            <a:ext cx="1266191" cy="12661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15084" y="5620384"/>
            <a:ext cx="1123316" cy="1123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53600" y="7353300"/>
            <a:ext cx="1075691" cy="1075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07559" y="8455659"/>
            <a:ext cx="1107441" cy="11074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126209" y="8267700"/>
            <a:ext cx="1266191" cy="12661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324600" y="2620009"/>
            <a:ext cx="1075691" cy="10756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896600" y="1714500"/>
            <a:ext cx="1123316" cy="112331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732759" y="3426459"/>
            <a:ext cx="1107441" cy="1107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300">
        <p:push dir="u"/>
      </p:transition>
    </mc:Choice>
    <mc:Fallback>
      <p:transition xmlns:mc="http://schemas.openxmlformats.org/markup-compatibility/2006" xmlns:hp="http://schemas.haansoft.com/office/presentation/8.0" mc:Ignorable="hp" hp:hslDur="3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</ep:Words>
  <ep:PresentationFormat>On-screen Show (4:3)</ep:PresentationFormat>
  <ep:Paragraphs>48</ep:Paragraphs>
  <ep:Slides>9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taera</cp:lastModifiedBy>
  <dcterms:modified xsi:type="dcterms:W3CDTF">2025-11-13T13:56:46.418</dcterms:modified>
  <cp:revision>68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